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57" r:id="rId4"/>
    <p:sldId id="258" r:id="rId5"/>
    <p:sldId id="259" r:id="rId6"/>
    <p:sldId id="260" r:id="rId7"/>
    <p:sldId id="261" r:id="rId8"/>
    <p:sldId id="262" r:id="rId9"/>
    <p:sldId id="263" r:id="rId10"/>
    <p:sldId id="265" r:id="rId11"/>
    <p:sldId id="264" r:id="rId12"/>
    <p:sldId id="266" r:id="rId13"/>
    <p:sldId id="276" r:id="rId14"/>
    <p:sldId id="277" r:id="rId15"/>
    <p:sldId id="278" r:id="rId16"/>
    <p:sldId id="280" r:id="rId17"/>
    <p:sldId id="269" r:id="rId18"/>
    <p:sldId id="270" r:id="rId19"/>
    <p:sldId id="273" r:id="rId20"/>
    <p:sldId id="271" r:id="rId21"/>
    <p:sldId id="283" r:id="rId22"/>
    <p:sldId id="274" r:id="rId23"/>
    <p:sldId id="275" r:id="rId24"/>
    <p:sldId id="281" r:id="rId25"/>
    <p:sldId id="285" r:id="rId26"/>
    <p:sldId id="286" r:id="rId27"/>
    <p:sldId id="284" r:id="rId28"/>
    <p:sldId id="282"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51DA0AD-0C79-455D-9AFD-531F35A0CB1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A14EE7-E7B0-46B8-81C2-CEF37C8A7672}"/>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B456F10-1C53-48BE-844F-5A6F75502E4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AAE70C-918C-4106-B9F5-0009C4C26B47}"/>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63A546F-0DD5-4016-AE6F-523618276A16}"/>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023EAD9-A313-4410-9A40-BD3780D9327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3208136-1A61-4CB5-834F-FFB26548009A}"/>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8" name="Footer Placeholder 7">
            <a:extLst>
              <a:ext uri="{FF2B5EF4-FFF2-40B4-BE49-F238E27FC236}">
                <a16:creationId xmlns:a16="http://schemas.microsoft.com/office/drawing/2014/main" xmlns=""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B4225C1-5F01-48B4-A421-D8D7BC2D1DEF}"/>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4" name="Footer Placeholder 3">
            <a:extLst>
              <a:ext uri="{FF2B5EF4-FFF2-40B4-BE49-F238E27FC236}">
                <a16:creationId xmlns:a16="http://schemas.microsoft.com/office/drawing/2014/main" xmlns=""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9E97850-E767-4907-8344-69B664C7CC64}"/>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3" name="Footer Placeholder 2">
            <a:extLst>
              <a:ext uri="{FF2B5EF4-FFF2-40B4-BE49-F238E27FC236}">
                <a16:creationId xmlns:a16="http://schemas.microsoft.com/office/drawing/2014/main" xmlns=""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B94275-25A4-4FDD-8B0B-CDC6FFD72093}"/>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E0436D2-86B9-4F81-AB18-FDCDFECF3DB8}"/>
              </a:ext>
            </a:extLst>
          </p:cNvPr>
          <p:cNvSpPr>
            <a:spLocks noGrp="1"/>
          </p:cNvSpPr>
          <p:nvPr>
            <p:ph type="dt" sz="half" idx="10"/>
          </p:nvPr>
        </p:nvSpPr>
        <p:spPr/>
        <p:txBody>
          <a:bodyPr/>
          <a:lstStyle/>
          <a:p>
            <a:fld id="{F42E21BA-58BF-4765-BCEA-CE247C1F193F}" type="datetimeFigureOut">
              <a:rPr lang="en-US" smtClean="0"/>
              <a:t>10/23/2019</a:t>
            </a:fld>
            <a:endParaRPr lang="en-US"/>
          </a:p>
        </p:txBody>
      </p:sp>
      <p:sp>
        <p:nvSpPr>
          <p:cNvPr id="6" name="Footer Placeholder 5">
            <a:extLst>
              <a:ext uri="{FF2B5EF4-FFF2-40B4-BE49-F238E27FC236}">
                <a16:creationId xmlns:a16="http://schemas.microsoft.com/office/drawing/2014/main" xmlns=""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10/23/2019</a:t>
            </a:fld>
            <a:endParaRPr lang="en-US"/>
          </a:p>
        </p:txBody>
      </p:sp>
      <p:sp>
        <p:nvSpPr>
          <p:cNvPr id="5" name="Footer Placeholder 4">
            <a:extLst>
              <a:ext uri="{FF2B5EF4-FFF2-40B4-BE49-F238E27FC236}">
                <a16:creationId xmlns:a16="http://schemas.microsoft.com/office/drawing/2014/main" xmlns=""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xmlns="" id="{15D83714-6023-40F9-A3F1-F7E177C6DF4E}"/>
              </a:ext>
            </a:extLst>
          </p:cNvPr>
          <p:cNvSpPr/>
          <p:nvPr/>
        </p:nvSpPr>
        <p:spPr>
          <a:xfrm>
            <a:off x="3047999" y="4084888"/>
            <a:ext cx="6096000" cy="1015663"/>
          </a:xfrm>
          <a:prstGeom prst="rect">
            <a:avLst/>
          </a:prstGeom>
        </p:spPr>
        <p:txBody>
          <a:bodyPr>
            <a:spAutoFit/>
          </a:bodyPr>
          <a:lstStyle/>
          <a:p>
            <a:pPr algn="ctr"/>
            <a:r>
              <a:rPr lang="en-US" b="0" i="0" dirty="0">
                <a:solidFill>
                  <a:srgbClr val="6A737D"/>
                </a:solidFill>
                <a:effectLst/>
                <a:latin typeface="-apple-system"/>
              </a:rPr>
              <a:t>Senior design project in partial completion of Masters of Modeling and Simulation, University of Central Florida</a:t>
            </a:r>
          </a:p>
          <a:p>
            <a:pPr algn="ctr"/>
            <a:endParaRPr lang="en-US" sz="1200" b="0" i="0" dirty="0">
              <a:solidFill>
                <a:srgbClr val="6A737D"/>
              </a:solidFill>
              <a:effectLst/>
              <a:latin typeface="-apple-system"/>
            </a:endParaRPr>
          </a:p>
          <a:p>
            <a:pPr algn="ctr"/>
            <a:r>
              <a:rPr lang="en-US" sz="1200" b="0" i="0" dirty="0">
                <a:solidFill>
                  <a:srgbClr val="6A737D"/>
                </a:solidFill>
                <a:effectLst/>
                <a:latin typeface="-apple-system"/>
              </a:rPr>
              <a:t>Jordan </a:t>
            </a:r>
            <a:r>
              <a:rPr lang="en-US" sz="1200" b="0" i="0" dirty="0" err="1">
                <a:solidFill>
                  <a:srgbClr val="6A737D"/>
                </a:solidFill>
                <a:effectLst/>
                <a:latin typeface="-apple-system"/>
              </a:rPr>
              <a:t>Dauble</a:t>
            </a:r>
            <a:r>
              <a:rPr lang="en-US" sz="1200" b="0" i="0" dirty="0">
                <a:solidFill>
                  <a:srgbClr val="6A737D"/>
                </a:solidFill>
                <a:effectLst/>
                <a:latin typeface="-apple-system"/>
              </a:rPr>
              <a:t>, Simon </a:t>
            </a:r>
            <a:r>
              <a:rPr lang="en-US" sz="1200" b="0" i="0" dirty="0" err="1">
                <a:solidFill>
                  <a:srgbClr val="6A737D"/>
                </a:solidFill>
                <a:effectLst/>
                <a:latin typeface="-apple-system"/>
              </a:rPr>
              <a:t>Soschinski</a:t>
            </a:r>
            <a:r>
              <a:rPr lang="en-US" sz="1200" b="0" i="0" dirty="0">
                <a:solidFill>
                  <a:srgbClr val="6A737D"/>
                </a:solidFill>
                <a:effectLst/>
                <a:latin typeface="-apple-system"/>
              </a:rPr>
              <a:t>, Emmanuel Otero, Rhyse Bendell</a:t>
            </a:r>
            <a:endParaRPr lang="en-US" sz="1200"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xmlns=""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xmlns=""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xmlns=""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xmlns=""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793" y="1577721"/>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xmlns=""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xmlns=""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xmlns=""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xmlns=""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xmlns=""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948" y="4267642"/>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xmlns=""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Tree>
    <p:extLst>
      <p:ext uri="{BB962C8B-B14F-4D97-AF65-F5344CB8AC3E}">
        <p14:creationId xmlns:p14="http://schemas.microsoft.com/office/powerpoint/2010/main" val="312749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pic>
        <p:nvPicPr>
          <p:cNvPr id="7" name="Picture 6" descr="A close up of a box&#10;&#10;Description automatically generated">
            <a:extLst>
              <a:ext uri="{FF2B5EF4-FFF2-40B4-BE49-F238E27FC236}">
                <a16:creationId xmlns:a16="http://schemas.microsoft.com/office/drawing/2014/main" xmlns="" id="{F9C85985-3B42-4E6D-8061-DE1B4004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32" y="1847681"/>
            <a:ext cx="1562714" cy="1581319"/>
          </a:xfrm>
          <a:prstGeom prst="rect">
            <a:avLst/>
          </a:prstGeom>
        </p:spPr>
      </p:pic>
      <p:pic>
        <p:nvPicPr>
          <p:cNvPr id="9" name="Picture 8" descr="A picture containing computer, food&#10;&#10;Description automatically generated">
            <a:extLst>
              <a:ext uri="{FF2B5EF4-FFF2-40B4-BE49-F238E27FC236}">
                <a16:creationId xmlns:a16="http://schemas.microsoft.com/office/drawing/2014/main" xmlns="" id="{5B89BDF4-82B6-4E4D-B124-3C386E892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023" y="1826727"/>
            <a:ext cx="1562713" cy="1544327"/>
          </a:xfrm>
          <a:prstGeom prst="rect">
            <a:avLst/>
          </a:prstGeom>
        </p:spPr>
      </p:pic>
      <p:pic>
        <p:nvPicPr>
          <p:cNvPr id="11" name="Picture 10" descr="A picture containing sitting, table, food, computer&#10;&#10;Description automatically generated">
            <a:extLst>
              <a:ext uri="{FF2B5EF4-FFF2-40B4-BE49-F238E27FC236}">
                <a16:creationId xmlns:a16="http://schemas.microsoft.com/office/drawing/2014/main" xmlns="" id="{2CF8779E-F679-440A-9079-7A606880C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05" y="1845333"/>
            <a:ext cx="1562713" cy="1562713"/>
          </a:xfrm>
          <a:prstGeom prst="rect">
            <a:avLst/>
          </a:prstGeom>
        </p:spPr>
      </p:pic>
      <p:pic>
        <p:nvPicPr>
          <p:cNvPr id="13" name="Picture 12" descr="A picture containing food&#10;&#10;Description automatically generated">
            <a:extLst>
              <a:ext uri="{FF2B5EF4-FFF2-40B4-BE49-F238E27FC236}">
                <a16:creationId xmlns:a16="http://schemas.microsoft.com/office/drawing/2014/main" xmlns="" id="{CF44B5EA-1097-44BE-A147-9AC335AA3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87" y="1901144"/>
            <a:ext cx="1562713" cy="1506902"/>
          </a:xfrm>
          <a:prstGeom prst="rect">
            <a:avLst/>
          </a:prstGeom>
        </p:spPr>
      </p:pic>
      <p:pic>
        <p:nvPicPr>
          <p:cNvPr id="15" name="Picture 14">
            <a:extLst>
              <a:ext uri="{FF2B5EF4-FFF2-40B4-BE49-F238E27FC236}">
                <a16:creationId xmlns:a16="http://schemas.microsoft.com/office/drawing/2014/main" xmlns="" id="{81D4D5F2-3B93-4B11-A338-DABDB059B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32" y="4012010"/>
            <a:ext cx="1506021" cy="1581320"/>
          </a:xfrm>
          <a:prstGeom prst="rect">
            <a:avLst/>
          </a:prstGeom>
        </p:spPr>
      </p:pic>
      <p:pic>
        <p:nvPicPr>
          <p:cNvPr id="17" name="Picture 16" descr="A picture containing computer, mirror&#10;&#10;Description automatically generated">
            <a:extLst>
              <a:ext uri="{FF2B5EF4-FFF2-40B4-BE49-F238E27FC236}">
                <a16:creationId xmlns:a16="http://schemas.microsoft.com/office/drawing/2014/main" xmlns="" id="{07B3B324-9F76-4885-B83E-11BED5CB0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023" y="3991056"/>
            <a:ext cx="1562713" cy="1601780"/>
          </a:xfrm>
          <a:prstGeom prst="rect">
            <a:avLst/>
          </a:prstGeom>
        </p:spPr>
      </p:pic>
      <p:pic>
        <p:nvPicPr>
          <p:cNvPr id="19" name="Picture 18" descr="A picture containing food, monitor&#10;&#10;Description automatically generated">
            <a:extLst>
              <a:ext uri="{FF2B5EF4-FFF2-40B4-BE49-F238E27FC236}">
                <a16:creationId xmlns:a16="http://schemas.microsoft.com/office/drawing/2014/main" xmlns="" id="{BE5014CD-83C2-4AC1-A370-1B951A104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5535" y="3991056"/>
            <a:ext cx="1562712" cy="1602274"/>
          </a:xfrm>
          <a:prstGeom prst="rect">
            <a:avLst/>
          </a:prstGeom>
        </p:spPr>
      </p:pic>
      <p:pic>
        <p:nvPicPr>
          <p:cNvPr id="21" name="Picture 20" descr="A picture containing bag&#10;&#10;Description automatically generated">
            <a:extLst>
              <a:ext uri="{FF2B5EF4-FFF2-40B4-BE49-F238E27FC236}">
                <a16:creationId xmlns:a16="http://schemas.microsoft.com/office/drawing/2014/main" xmlns="" id="{B9F1D74C-3127-4C4F-9ECA-E962C1E629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492" y="3991056"/>
            <a:ext cx="1557808" cy="1577279"/>
          </a:xfrm>
          <a:prstGeom prst="rect">
            <a:avLst/>
          </a:prstGeom>
        </p:spPr>
      </p:pic>
      <p:pic>
        <p:nvPicPr>
          <p:cNvPr id="23" name="Picture 22" descr="A picture containing electronics, computer, mirror&#10;&#10;Description automatically generated">
            <a:extLst>
              <a:ext uri="{FF2B5EF4-FFF2-40B4-BE49-F238E27FC236}">
                <a16:creationId xmlns:a16="http://schemas.microsoft.com/office/drawing/2014/main" xmlns="" id="{D7959A62-E1E9-4E8A-9D9B-440BF37CE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9562" y="2836549"/>
            <a:ext cx="1621315" cy="1601780"/>
          </a:xfrm>
          <a:prstGeom prst="rect">
            <a:avLst/>
          </a:prstGeom>
        </p:spPr>
      </p:pic>
    </p:spTree>
    <p:extLst>
      <p:ext uri="{BB962C8B-B14F-4D97-AF65-F5344CB8AC3E}">
        <p14:creationId xmlns:p14="http://schemas.microsoft.com/office/powerpoint/2010/main" val="3509489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smtClean="0">
                <a:solidFill>
                  <a:srgbClr val="FAC530"/>
                </a:solidFill>
              </a:rPr>
              <a:t>Tank</a:t>
            </a:r>
          </a:p>
          <a:p>
            <a:pPr lvl="1"/>
            <a:r>
              <a:rPr lang="en-US" sz="3200" b="1" dirty="0">
                <a:solidFill>
                  <a:srgbClr val="FAC530"/>
                </a:solidFill>
              </a:rPr>
              <a:t>F</a:t>
            </a:r>
            <a:r>
              <a:rPr lang="en-US" sz="3200" b="1" dirty="0" smtClean="0">
                <a:solidFill>
                  <a:srgbClr val="FAC530"/>
                </a:solidFill>
              </a:rPr>
              <a:t>rontline </a:t>
            </a:r>
            <a:r>
              <a:rPr lang="en-US" sz="3200" b="1" dirty="0">
                <a:solidFill>
                  <a:srgbClr val="FAC530"/>
                </a:solidFill>
              </a:rPr>
              <a:t>in a fight against non-player enemies; use their skillset and toolkit to draw the enemies </a:t>
            </a:r>
            <a:r>
              <a:rPr lang="en-US" sz="3200" b="1" dirty="0" err="1">
                <a:solidFill>
                  <a:srgbClr val="FAC530"/>
                </a:solidFill>
              </a:rPr>
              <a:t>attentien</a:t>
            </a:r>
            <a:r>
              <a:rPr lang="en-US" sz="3200" b="1" dirty="0">
                <a:solidFill>
                  <a:srgbClr val="FAC530"/>
                </a:solidFill>
              </a:rPr>
              <a:t> and have them focus their attacks on themselves</a:t>
            </a:r>
            <a:endParaRPr lang="en-US" sz="3600" b="1" dirty="0">
              <a:solidFill>
                <a:srgbClr val="FAC530"/>
              </a:solidFill>
            </a:endParaRPr>
          </a:p>
          <a:p>
            <a:r>
              <a:rPr lang="en-US" sz="3600" b="1" dirty="0" smtClean="0">
                <a:solidFill>
                  <a:srgbClr val="FAC530"/>
                </a:solidFill>
              </a:rPr>
              <a:t>DPS</a:t>
            </a:r>
          </a:p>
          <a:p>
            <a:pPr lvl="1"/>
            <a:r>
              <a:rPr lang="en-US" sz="3200" b="1" dirty="0" smtClean="0">
                <a:solidFill>
                  <a:srgbClr val="FAC530"/>
                </a:solidFill>
              </a:rPr>
              <a:t>Deal damage to </a:t>
            </a:r>
            <a:r>
              <a:rPr lang="en-US" sz="3200" b="1" dirty="0">
                <a:solidFill>
                  <a:srgbClr val="FAC530"/>
                </a:solidFill>
              </a:rPr>
              <a:t>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smtClean="0">
                <a:solidFill>
                  <a:srgbClr val="FAC530"/>
                </a:solidFill>
              </a:rPr>
              <a:t>Healer</a:t>
            </a:r>
          </a:p>
          <a:p>
            <a:pPr lvl="1"/>
            <a:r>
              <a:rPr lang="en-US" sz="3200" b="1" dirty="0" smtClean="0">
                <a:solidFill>
                  <a:srgbClr val="FAC530"/>
                </a:solidFill>
              </a:rPr>
              <a:t>Refills party members’ health pools; enables </a:t>
            </a:r>
            <a:r>
              <a:rPr lang="en-US" sz="3200" b="1" dirty="0">
                <a:solidFill>
                  <a:srgbClr val="FAC530"/>
                </a:solidFill>
              </a:rPr>
              <a:t>the party to keep going with the fight and also safes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xmlns=""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a:t>
            </a:r>
            <a:r>
              <a:rPr lang="en-US" sz="3600" b="1" dirty="0" smtClean="0">
                <a:solidFill>
                  <a:srgbClr val="FAC530"/>
                </a:solidFill>
              </a:rPr>
              <a:t>Environment</a:t>
            </a:r>
          </a:p>
          <a:p>
            <a:pPr lvl="1"/>
            <a:r>
              <a:rPr lang="en-US" sz="3200" b="1" dirty="0" smtClean="0">
                <a:solidFill>
                  <a:srgbClr val="FAC530"/>
                </a:solidFill>
              </a:rPr>
              <a:t>focuses </a:t>
            </a:r>
            <a:r>
              <a:rPr lang="en-US" sz="3200" b="1" dirty="0">
                <a:solidFill>
                  <a:srgbClr val="FAC530"/>
                </a:solidFill>
              </a:rPr>
              <a:t>on besting enemies not controlled by other players but by the </a:t>
            </a:r>
            <a:r>
              <a:rPr lang="en-US" sz="3200" b="1" dirty="0" smtClean="0">
                <a:solidFill>
                  <a:srgbClr val="FAC530"/>
                </a:solidFill>
              </a:rPr>
              <a:t>game</a:t>
            </a:r>
            <a:endParaRPr lang="en-US" sz="3600" b="1" dirty="0">
              <a:solidFill>
                <a:srgbClr val="FAC530"/>
              </a:solidFill>
            </a:endParaRPr>
          </a:p>
          <a:p>
            <a:r>
              <a:rPr lang="en-US" sz="3600" b="1" dirty="0">
                <a:solidFill>
                  <a:srgbClr val="FAC530"/>
                </a:solidFill>
              </a:rPr>
              <a:t>Player versus </a:t>
            </a:r>
            <a:r>
              <a:rPr lang="en-US" sz="3600" b="1" dirty="0" smtClean="0">
                <a:solidFill>
                  <a:srgbClr val="FAC530"/>
                </a:solidFill>
              </a:rPr>
              <a:t>Player</a:t>
            </a:r>
          </a:p>
          <a:p>
            <a:pPr lvl="1"/>
            <a:r>
              <a:rPr lang="en-US" sz="3200" b="1" dirty="0">
                <a:solidFill>
                  <a:srgbClr val="FAC530"/>
                </a:solidFill>
              </a:rPr>
              <a:t>players tend to compete with other players in different </a:t>
            </a:r>
            <a:r>
              <a:rPr lang="en-US" sz="3200" b="1" dirty="0" smtClean="0">
                <a:solidFill>
                  <a:srgbClr val="FAC530"/>
                </a:solidFill>
              </a:rPr>
              <a:t>competitions</a:t>
            </a:r>
            <a:endParaRPr lang="en-US" sz="3600" b="1" dirty="0">
              <a:solidFill>
                <a:srgbClr val="FAC530"/>
              </a:solidFill>
            </a:endParaRPr>
          </a:p>
          <a:p>
            <a:r>
              <a:rPr lang="en-US" sz="3600" b="1" dirty="0">
                <a:solidFill>
                  <a:srgbClr val="FAC530"/>
                </a:solidFill>
              </a:rPr>
              <a:t>Role </a:t>
            </a:r>
            <a:r>
              <a:rPr lang="en-US" sz="3600" b="1" dirty="0" smtClean="0">
                <a:solidFill>
                  <a:srgbClr val="FAC530"/>
                </a:solidFill>
              </a:rPr>
              <a:t>playing</a:t>
            </a:r>
          </a:p>
          <a:p>
            <a:pPr lvl="1"/>
            <a:r>
              <a:rPr lang="en-US" sz="3200" b="1" dirty="0" smtClean="0">
                <a:solidFill>
                  <a:srgbClr val="FAC530"/>
                </a:solidFill>
              </a:rPr>
              <a:t>focusing more </a:t>
            </a:r>
            <a:r>
              <a:rPr lang="en-US" sz="3200" b="1" dirty="0">
                <a:solidFill>
                  <a:srgbClr val="FAC530"/>
                </a:solidFill>
              </a:rPr>
              <a:t>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a:t>
            </a:r>
            <a:r>
              <a:rPr lang="en-US" b="1" dirty="0" err="1" smtClean="0">
                <a:solidFill>
                  <a:srgbClr val="FAC530"/>
                </a:solidFill>
              </a:rPr>
              <a:t>WoW</a:t>
            </a:r>
            <a:r>
              <a:rPr lang="en-US" b="1" dirty="0" smtClean="0">
                <a:solidFill>
                  <a:srgbClr val="FAC530"/>
                </a:solidFill>
              </a:rPr>
              <a:t> (7)</a:t>
            </a:r>
            <a:endParaRPr lang="en-US" b="1" dirty="0">
              <a:solidFill>
                <a:srgbClr val="FAC530"/>
              </a:solidFill>
            </a:endParaRP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xmlns=""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xmlns=""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a16="http://schemas.microsoft.com/office/drawing/2014/main" xmlns=""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xmlns=""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a16="http://schemas.microsoft.com/office/drawing/2014/main" xmlns=""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a16="http://schemas.microsoft.com/office/drawing/2014/main" xmlns=""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xmlns=""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a16="http://schemas.microsoft.com/office/drawing/2014/main" xmlns=""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xmlns="" val="1296284321"/>
                    </a:ext>
                  </a:extLst>
                </a:gridCol>
                <a:gridCol w="1472637">
                  <a:extLst>
                    <a:ext uri="{9D8B030D-6E8A-4147-A177-3AD203B41FA5}">
                      <a16:colId xmlns:a16="http://schemas.microsoft.com/office/drawing/2014/main" xmlns="" val="2690117765"/>
                    </a:ext>
                  </a:extLst>
                </a:gridCol>
                <a:gridCol w="1572127">
                  <a:extLst>
                    <a:ext uri="{9D8B030D-6E8A-4147-A177-3AD203B41FA5}">
                      <a16:colId xmlns:a16="http://schemas.microsoft.com/office/drawing/2014/main" xmlns="" val="4244048174"/>
                    </a:ext>
                  </a:extLst>
                </a:gridCol>
                <a:gridCol w="1804736">
                  <a:extLst>
                    <a:ext uri="{9D8B030D-6E8A-4147-A177-3AD203B41FA5}">
                      <a16:colId xmlns:a16="http://schemas.microsoft.com/office/drawing/2014/main" xmlns="" val="2194656863"/>
                    </a:ext>
                  </a:extLst>
                </a:gridCol>
                <a:gridCol w="1900990">
                  <a:extLst>
                    <a:ext uri="{9D8B030D-6E8A-4147-A177-3AD203B41FA5}">
                      <a16:colId xmlns:a16="http://schemas.microsoft.com/office/drawing/2014/main" xmlns=""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a16="http://schemas.microsoft.com/office/drawing/2014/main" xmlns=""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a16="http://schemas.microsoft.com/office/drawing/2014/main" xmlns=""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a:t>
            </a:r>
            <a:r>
              <a:rPr lang="en-US" b="1" dirty="0">
                <a:solidFill>
                  <a:srgbClr val="FAC530"/>
                </a:solidFill>
              </a:rPr>
              <a:t>Responses to </a:t>
            </a:r>
            <a:r>
              <a:rPr lang="en-US" b="1" dirty="0" err="1">
                <a:solidFill>
                  <a:srgbClr val="FAC530"/>
                </a:solidFill>
              </a:rPr>
              <a:t>WoW</a:t>
            </a:r>
            <a:r>
              <a:rPr lang="en-US" b="1" dirty="0">
                <a:solidFill>
                  <a:srgbClr val="FAC530"/>
                </a:solidFill>
              </a:rPr>
              <a:t> probes regarding designing a character with which they identify will be predicted by BFI measures with larger effect sizes than responses based on players’ main characters. </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a:t>
            </a:r>
            <a:r>
              <a:rPr lang="en-US" b="1" dirty="0" smtClean="0">
                <a:solidFill>
                  <a:srgbClr val="FAC530"/>
                </a:solidFill>
              </a:rPr>
              <a:t>respondents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92542"/>
            <a:ext cx="10515600" cy="5032375"/>
          </a:xfrm>
        </p:spPr>
        <p:txBody>
          <a:bodyPr>
            <a:normAutofit/>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a:t>
            </a:r>
            <a:r>
              <a:rPr lang="en-US" b="1" dirty="0" smtClean="0">
                <a:solidFill>
                  <a:srgbClr val="FAC530"/>
                </a:solidFill>
              </a:rPr>
              <a:t>reduced-choice </a:t>
            </a:r>
            <a:r>
              <a:rPr lang="en-US" b="1" dirty="0">
                <a:solidFill>
                  <a:srgbClr val="FAC530"/>
                </a:solidFill>
              </a:rPr>
              <a:t>forced queries regarding race and class</a:t>
            </a:r>
            <a:r>
              <a:rPr lang="en-US" b="1" dirty="0" smtClean="0">
                <a:solidFill>
                  <a:srgbClr val="FAC530"/>
                </a:solidFill>
              </a:rPr>
              <a:t>. </a:t>
            </a:r>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a:p>
            <a:endParaRPr lang="en-US" b="1" dirty="0" smtClean="0">
              <a:solidFill>
                <a:srgbClr val="FAC530"/>
              </a:solidFill>
            </a:endParaRPr>
          </a:p>
          <a:p>
            <a:r>
              <a:rPr lang="en-US" b="1" dirty="0" smtClean="0">
                <a:solidFill>
                  <a:srgbClr val="FAC530"/>
                </a:solidFill>
              </a:rPr>
              <a:t>H7a</a:t>
            </a:r>
            <a:r>
              <a:rPr lang="en-US" b="1" dirty="0">
                <a:solidFill>
                  <a:srgbClr val="FAC530"/>
                </a:solidFill>
              </a:rPr>
              <a:t>: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a:t>
            </a:r>
            <a:r>
              <a:rPr lang="en-US" b="1" dirty="0" smtClean="0">
                <a:solidFill>
                  <a:srgbClr val="FAC530"/>
                </a:solidFill>
              </a:rPr>
              <a:t>role</a:t>
            </a:r>
            <a:endParaRPr lang="en-US" b="1" dirty="0">
              <a:solidFill>
                <a:srgbClr val="FAC530"/>
              </a:solidFill>
            </a:endParaRP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smtClean="0">
                <a:solidFill>
                  <a:srgbClr val="FAC530"/>
                </a:solidFill>
              </a:rPr>
              <a:t>(1) </a:t>
            </a:r>
            <a:r>
              <a:rPr lang="en-US" b="1" dirty="0" err="1" smtClean="0">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r>
              <a:rPr lang="en-US" b="1" dirty="0" smtClean="0">
                <a:solidFill>
                  <a:srgbClr val="FAC530"/>
                </a:solidFill>
              </a:rPr>
              <a:t>.</a:t>
            </a:r>
          </a:p>
          <a:p>
            <a:r>
              <a:rPr lang="en-US" b="1" dirty="0" smtClean="0">
                <a:solidFill>
                  <a:srgbClr val="FAC530"/>
                </a:solidFill>
              </a:rPr>
              <a:t>(2) Bean</a:t>
            </a:r>
            <a:r>
              <a:rPr lang="en-US" b="1" dirty="0">
                <a:solidFill>
                  <a:srgbClr val="FAC530"/>
                </a:solidFill>
              </a:rPr>
              <a:t>, A. M. (2015). Video gamers' personas: A five factor study exploring personality elements of the video gamer. Pacifica Graduate Institute</a:t>
            </a:r>
            <a:r>
              <a:rPr lang="en-US" b="1" dirty="0" smtClean="0">
                <a:solidFill>
                  <a:srgbClr val="FAC530"/>
                </a:solidFill>
              </a:rPr>
              <a:t>.</a:t>
            </a:r>
          </a:p>
          <a:p>
            <a:r>
              <a:rPr lang="en-US" b="1" dirty="0" smtClean="0">
                <a:solidFill>
                  <a:srgbClr val="FAC530"/>
                </a:solidFill>
              </a:rPr>
              <a:t>(3) Bean</a:t>
            </a:r>
            <a:r>
              <a:rPr lang="en-US" b="1" dirty="0">
                <a:solidFill>
                  <a:srgbClr val="FAC530"/>
                </a:solidFill>
              </a:rPr>
              <a:t>,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r>
              <a:rPr lang="en-US" b="1" dirty="0" smtClean="0">
                <a:solidFill>
                  <a:srgbClr val="FAC530"/>
                </a:solidFill>
              </a:rPr>
              <a:t>.</a:t>
            </a:r>
          </a:p>
          <a:p>
            <a:r>
              <a:rPr lang="en-US" b="1" dirty="0">
                <a:solidFill>
                  <a:srgbClr val="FAC530"/>
                </a:solidFill>
              </a:rPr>
              <a:t>(4) Crawford, J., Brandt, M. (2019). Who is prejudiced, and toward whom? The big five traits and generalized prejudice. Personality and Social Psychology Bulletin, 45(10), 1455-1467</a:t>
            </a:r>
            <a:r>
              <a:rPr lang="en-US" b="1" dirty="0" smtClean="0">
                <a:solidFill>
                  <a:srgbClr val="FAC530"/>
                </a:solidFill>
              </a:rPr>
              <a:t>.</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endParaRPr lang="en-US" b="1" dirty="0" smtClean="0">
              <a:solidFill>
                <a:srgbClr val="FAC530"/>
              </a:solidFill>
            </a:endParaRPr>
          </a:p>
          <a:p>
            <a:r>
              <a:rPr lang="en-US" b="1" dirty="0" smtClean="0">
                <a:solidFill>
                  <a:srgbClr val="FAC530"/>
                </a:solidFill>
              </a:rPr>
              <a:t>(6) </a:t>
            </a:r>
            <a:r>
              <a:rPr lang="en-US" b="1" dirty="0" err="1" smtClean="0">
                <a:solidFill>
                  <a:srgbClr val="FAC530"/>
                </a:solidFill>
              </a:rPr>
              <a:t>Kaspi</a:t>
            </a:r>
            <a:r>
              <a:rPr lang="en-US" b="1" dirty="0" smtClean="0">
                <a:solidFill>
                  <a:srgbClr val="FAC530"/>
                </a:solidFill>
              </a:rPr>
              <a:t>-Baruch</a:t>
            </a:r>
            <a:r>
              <a:rPr lang="en-US" b="1" dirty="0">
                <a:solidFill>
                  <a:srgbClr val="FAC530"/>
                </a:solidFill>
              </a:rPr>
              <a:t>, O. (2017). Big Five Personality and Creativity: The Moderating Effect of Motivational Goal Orientation. The Journal of Creative Behavior, 53(3), https://doi-org.ezproxy.net.ucf.edu/10.1002/jocb.183</a:t>
            </a:r>
            <a:endParaRPr lang="en-US" b="1" dirty="0" smtClean="0">
              <a:solidFill>
                <a:srgbClr val="FAC530"/>
              </a:solidFill>
            </a:endParaRPr>
          </a:p>
          <a:p>
            <a:r>
              <a:rPr lang="en-US" b="1" dirty="0" smtClean="0">
                <a:solidFill>
                  <a:srgbClr val="FAC530"/>
                </a:solidFill>
              </a:rPr>
              <a:t>(7) Bean</a:t>
            </a:r>
            <a:r>
              <a:rPr lang="en-US" b="1" dirty="0">
                <a:solidFill>
                  <a:srgbClr val="FAC530"/>
                </a:solidFill>
              </a:rPr>
              <a:t>,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r>
              <a:rPr lang="en-US" b="1" dirty="0" smtClean="0">
                <a:solidFill>
                  <a:srgbClr val="FAC530"/>
                </a:solidFill>
              </a:rPr>
              <a:t>.</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a16="http://schemas.microsoft.com/office/drawing/2014/main" xmlns=""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a16="http://schemas.microsoft.com/office/drawing/2014/main" xmlns="" id="{5D443218-5EC3-4943-B3E9-57D0471295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a16="http://schemas.microsoft.com/office/drawing/2014/main" xmlns=""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a:t>
            </a:r>
            <a:r>
              <a:rPr lang="en-US" b="1" dirty="0" smtClean="0">
                <a:solidFill>
                  <a:srgbClr val="FAC530"/>
                </a:solidFill>
              </a:rPr>
              <a:t>countries </a:t>
            </a:r>
            <a:r>
              <a:rPr lang="en-US" b="1" dirty="0" smtClean="0">
                <a:solidFill>
                  <a:srgbClr val="FAC530"/>
                </a:solidFill>
              </a:rPr>
              <a:t>[1</a:t>
            </a:r>
            <a:r>
              <a:rPr lang="en-US" b="1" dirty="0">
                <a:solidFill>
                  <a:srgbClr val="FAC530"/>
                </a:solidFill>
              </a:rPr>
              <a:t>]</a:t>
            </a:r>
            <a:endParaRPr lang="en-US" b="1" dirty="0">
              <a:solidFill>
                <a:srgbClr val="FAC530"/>
              </a:solidFill>
            </a:endParaRPr>
          </a:p>
          <a:p>
            <a:endParaRPr lang="en-US" b="1" dirty="0">
              <a:solidFill>
                <a:srgbClr val="FAC530"/>
              </a:solidFill>
            </a:endParaRPr>
          </a:p>
          <a:p>
            <a:r>
              <a:rPr lang="en-US" b="1" dirty="0">
                <a:solidFill>
                  <a:srgbClr val="FAC530"/>
                </a:solidFill>
              </a:rPr>
              <a:t>Increasingly, young people turn to video games to fulfill their desire for hedonistic </a:t>
            </a:r>
            <a:r>
              <a:rPr lang="en-US" b="1" dirty="0" smtClean="0">
                <a:solidFill>
                  <a:srgbClr val="FAC530"/>
                </a:solidFill>
              </a:rPr>
              <a:t>activity </a:t>
            </a:r>
            <a:endParaRPr lang="en-US" b="1" dirty="0">
              <a:solidFill>
                <a:srgbClr val="FAC530"/>
              </a:solidFill>
            </a:endParaRP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a:t>
            </a:r>
            <a:r>
              <a:rPr lang="en-US" b="1" dirty="0" smtClean="0">
                <a:solidFill>
                  <a:srgbClr val="FAC530"/>
                </a:solidFill>
              </a:rPr>
              <a:t>violence </a:t>
            </a:r>
            <a:r>
              <a:rPr lang="en-US" b="1" dirty="0" smtClean="0">
                <a:solidFill>
                  <a:srgbClr val="FAC530"/>
                </a:solidFill>
              </a:rPr>
              <a:t>[2</a:t>
            </a:r>
            <a:r>
              <a:rPr lang="en-US" b="1" dirty="0" smtClean="0">
                <a:solidFill>
                  <a:srgbClr val="FAC530"/>
                </a:solidFill>
              </a:rPr>
              <a:t>, 3, </a:t>
            </a:r>
            <a:r>
              <a:rPr lang="en-US" b="1" dirty="0" smtClean="0">
                <a:solidFill>
                  <a:srgbClr val="FAC530"/>
                </a:solidFill>
              </a:rPr>
              <a:t>4]</a:t>
            </a:r>
            <a:endParaRPr lang="en-US" b="1" dirty="0">
              <a:solidFill>
                <a:srgbClr val="FAC530"/>
              </a:solidFill>
            </a:endParaRP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a:t>
            </a:r>
            <a:r>
              <a:rPr lang="en-US" b="1" dirty="0">
                <a:solidFill>
                  <a:srgbClr val="FAC530"/>
                </a:solidFill>
              </a:rPr>
              <a:t>[</a:t>
            </a:r>
            <a:r>
              <a:rPr lang="en-US" b="1" dirty="0" smtClean="0">
                <a:solidFill>
                  <a:srgbClr val="FAC530"/>
                </a:solidFill>
              </a:rPr>
              <a:t>5</a:t>
            </a:r>
            <a:r>
              <a:rPr lang="en-US" b="1" dirty="0" smtClean="0">
                <a:solidFill>
                  <a:srgbClr val="FAC530"/>
                </a:solidFill>
              </a:rPr>
              <a:t>, </a:t>
            </a:r>
            <a:r>
              <a:rPr lang="en-US" b="1" dirty="0" smtClean="0">
                <a:solidFill>
                  <a:srgbClr val="FAC530"/>
                </a:solidFill>
              </a:rPr>
              <a:t>6]</a:t>
            </a:r>
            <a:endParaRPr lang="en-US" b="1" dirty="0">
              <a:solidFill>
                <a:srgbClr val="FAC530"/>
              </a:solidFill>
            </a:endParaRP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a:t>
            </a:r>
            <a:r>
              <a:rPr lang="en-US" b="1" u="sng" dirty="0">
                <a:solidFill>
                  <a:srgbClr val="FAC530"/>
                </a:solidFill>
              </a:rPr>
              <a:t>in game</a:t>
            </a:r>
            <a:r>
              <a:rPr lang="en-US" b="1" dirty="0">
                <a:solidFill>
                  <a:srgbClr val="FAC530"/>
                </a:solidFill>
              </a:rPr>
              <a:t>?</a:t>
            </a:r>
          </a:p>
          <a:p>
            <a:endParaRPr lang="en-US" b="1" dirty="0">
              <a:solidFill>
                <a:srgbClr val="FAC530"/>
              </a:solidFill>
            </a:endParaRPr>
          </a:p>
          <a:p>
            <a:r>
              <a:rPr lang="en-US" b="1" dirty="0">
                <a:solidFill>
                  <a:srgbClr val="FAC530"/>
                </a:solidFill>
              </a:rPr>
              <a:t>Is it possible to extend that prediction to players’ tendencies </a:t>
            </a:r>
            <a:r>
              <a:rPr lang="en-US" b="1" u="sng" dirty="0">
                <a:solidFill>
                  <a:srgbClr val="FAC530"/>
                </a:solidFill>
              </a:rPr>
              <a:t>post-play</a:t>
            </a:r>
            <a:r>
              <a:rPr lang="en-US" b="1" dirty="0">
                <a:solidFill>
                  <a:srgbClr val="FAC530"/>
                </a:solidFill>
              </a:rPr>
              <a:t>?</a:t>
            </a:r>
          </a:p>
          <a:p>
            <a:endParaRPr lang="en-US" b="1" dirty="0">
              <a:solidFill>
                <a:srgbClr val="FAC530"/>
              </a:solidFill>
            </a:endParaRPr>
          </a:p>
          <a:p>
            <a:r>
              <a:rPr lang="en-US" b="1" dirty="0">
                <a:solidFill>
                  <a:srgbClr val="FAC530"/>
                </a:solidFill>
              </a:rPr>
              <a:t>If it is possible to connect </a:t>
            </a:r>
            <a:r>
              <a:rPr lang="en-US" b="1" u="sng" dirty="0">
                <a:solidFill>
                  <a:srgbClr val="FAC530"/>
                </a:solidFill>
              </a:rPr>
              <a:t>predisposition</a:t>
            </a:r>
            <a:r>
              <a:rPr lang="en-US" b="1" dirty="0">
                <a:solidFill>
                  <a:srgbClr val="FAC530"/>
                </a:solidFill>
              </a:rPr>
              <a:t> to </a:t>
            </a:r>
            <a:r>
              <a:rPr lang="en-US" b="1" u="sng" dirty="0">
                <a:solidFill>
                  <a:srgbClr val="FAC530"/>
                </a:solidFill>
              </a:rPr>
              <a:t>virtual enaction</a:t>
            </a:r>
            <a:r>
              <a:rPr lang="en-US" b="1" dirty="0">
                <a:solidFill>
                  <a:srgbClr val="FAC530"/>
                </a:solidFill>
              </a:rPr>
              <a:t>, and </a:t>
            </a:r>
            <a:r>
              <a:rPr lang="en-US" b="1" u="sng" dirty="0">
                <a:solidFill>
                  <a:srgbClr val="FAC530"/>
                </a:solidFill>
              </a:rPr>
              <a:t>virtual enaction </a:t>
            </a:r>
            <a:r>
              <a:rPr lang="en-US" b="1" dirty="0">
                <a:solidFill>
                  <a:srgbClr val="FAC530"/>
                </a:solidFill>
              </a:rPr>
              <a:t>to </a:t>
            </a:r>
            <a:r>
              <a:rPr lang="en-US" b="1" u="sng" dirty="0">
                <a:solidFill>
                  <a:srgbClr val="FAC530"/>
                </a:solidFill>
              </a:rPr>
              <a:t>post-action</a:t>
            </a:r>
            <a:r>
              <a:rPr lang="en-US" b="1" dirty="0">
                <a:solidFill>
                  <a:srgbClr val="FAC530"/>
                </a:solidFill>
              </a:rPr>
              <a:t>, can </a:t>
            </a:r>
            <a:r>
              <a:rPr lang="en-US" b="1" u="sng" dirty="0">
                <a:solidFill>
                  <a:srgbClr val="FAC530"/>
                </a:solidFill>
              </a:rPr>
              <a:t>predisposition</a:t>
            </a:r>
            <a:r>
              <a:rPr lang="en-US" b="1" dirty="0">
                <a:solidFill>
                  <a:srgbClr val="FAC530"/>
                </a:solidFill>
              </a:rPr>
              <a:t> alone predict </a:t>
            </a:r>
            <a:r>
              <a:rPr lang="en-US" b="1" u="sng" dirty="0">
                <a:solidFill>
                  <a:srgbClr val="FAC530"/>
                </a:solidFill>
              </a:rPr>
              <a:t>post-action</a:t>
            </a:r>
            <a:r>
              <a:rPr lang="en-US" b="1" dirty="0">
                <a:solidFill>
                  <a:srgbClr val="FAC530"/>
                </a:solidFill>
              </a:rPr>
              <a:t>?</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xmlns=""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p:txBody>
          <a:bodyPr>
            <a:normAutofit/>
          </a:bodyPr>
          <a:lstStyle/>
          <a:p>
            <a:r>
              <a:rPr lang="en-US" b="1" dirty="0">
                <a:solidFill>
                  <a:srgbClr val="FAC530"/>
                </a:solidFill>
              </a:rPr>
              <a:t>The World of Warcraft is without doubt one of, if not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playership of WoW can only be understated – the community involved in WoW truly spans age, socioeconomic status, motivation to play, and many other measures by which we typically discretize humanity </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xmlns=""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smtClean="0">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a:t>
            </a:r>
            <a:r>
              <a:rPr lang="en-US" b="1" dirty="0" smtClean="0">
                <a:solidFill>
                  <a:srgbClr val="FAC530"/>
                </a:solidFill>
              </a:rPr>
              <a:t>with in-game struggles such as the battle between the Alliance and the Horde, and for accomplishments and prestige</a:t>
            </a:r>
            <a:endParaRPr lang="en-US" b="1" dirty="0">
              <a:solidFill>
                <a:srgbClr val="FAC530"/>
              </a:solidFill>
            </a:endParaRPr>
          </a:p>
          <a:p>
            <a:endParaRPr lang="en-US" b="1" dirty="0">
              <a:solidFill>
                <a:srgbClr val="FAC530"/>
              </a:solidFill>
            </a:endParaRPr>
          </a:p>
          <a:p>
            <a:r>
              <a:rPr lang="en-US" b="1" dirty="0">
                <a:solidFill>
                  <a:srgbClr val="FAC530"/>
                </a:solidFill>
              </a:rPr>
              <a:t>The overarching theme of the game is that players seek to accomplish </a:t>
            </a:r>
            <a:r>
              <a:rPr lang="en-US" b="1" dirty="0" smtClean="0">
                <a:solidFill>
                  <a:srgbClr val="FAC530"/>
                </a:solidFill>
              </a:rPr>
              <a:t>successful character building while defeating the challenges presented in the game world</a:t>
            </a:r>
            <a:endParaRPr lang="en-US" b="1" dirty="0">
              <a:solidFill>
                <a:srgbClr val="FAC530"/>
              </a:solidFill>
            </a:endParaRP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1385</Words>
  <Application>Microsoft Office PowerPoint</Application>
  <PresentationFormat>Widescreen</PresentationFormat>
  <Paragraphs>120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Background</vt:lpstr>
      <vt:lpstr>Background</vt:lpstr>
      <vt:lpstr>PowerPoint Presentation</vt:lpstr>
      <vt:lpstr>Why World of Warcraft</vt:lpstr>
      <vt:lpstr>What is World of Warcraft</vt:lpstr>
      <vt:lpstr>Factions of World of Warcraft</vt:lpstr>
      <vt:lpstr>Races of World of Warcraft</vt:lpstr>
      <vt:lpstr>Classes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Questions</vt:lpstr>
      <vt:lpstr>Studying Video-Gamers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James Bendell</cp:lastModifiedBy>
  <cp:revision>52</cp:revision>
  <dcterms:created xsi:type="dcterms:W3CDTF">2019-10-18T00:14:51Z</dcterms:created>
  <dcterms:modified xsi:type="dcterms:W3CDTF">2019-10-23T20:53:29Z</dcterms:modified>
</cp:coreProperties>
</file>